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A8A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BC727-21C1-4C9C-A158-FBA029C0C9B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5CF3719-9433-40E4-B8B2-92C288BA0D49}">
      <dgm:prSet phldrT="[Texto]" custT="1"/>
      <dgm:spPr/>
      <dgm:t>
        <a:bodyPr/>
        <a:lstStyle/>
        <a:p>
          <a:r>
            <a:rPr lang="eu-ES" sz="2000" b="1" i="0" u="sng" dirty="0" smtClean="0">
              <a:latin typeface="Arial" pitchFamily="34" charset="0"/>
              <a:cs typeface="Arial" pitchFamily="34" charset="0"/>
            </a:rPr>
            <a:t>Gazte langabetuak</a:t>
          </a:r>
          <a:r>
            <a:rPr lang="eu-ES" sz="2000" b="1" i="0" dirty="0" smtClean="0">
              <a:latin typeface="Arial" pitchFamily="34" charset="0"/>
              <a:cs typeface="Arial" pitchFamily="34" charset="0"/>
            </a:rPr>
            <a:t>, 25 eta 35 urte bitartekoak, </a:t>
          </a:r>
          <a:r>
            <a:rPr lang="eu-ES" sz="2000" i="0" dirty="0" smtClean="0">
              <a:latin typeface="Arial" pitchFamily="34" charset="0"/>
              <a:cs typeface="Arial" pitchFamily="34" charset="0"/>
            </a:rPr>
            <a:t>Goi Mailako Heziketa Profesionala (FPII) edo unibertsitateko ikasketak </a:t>
          </a:r>
          <a:r>
            <a:rPr lang="eu-ES" sz="2000" b="1" i="0" dirty="0" smtClean="0">
              <a:latin typeface="Arial" pitchFamily="34" charset="0"/>
              <a:cs typeface="Arial" pitchFamily="34" charset="0"/>
            </a:rPr>
            <a:t> </a:t>
          </a:r>
          <a:r>
            <a:rPr lang="eu-ES" sz="2000" i="0" dirty="0" smtClean="0">
              <a:latin typeface="Arial" pitchFamily="34" charset="0"/>
              <a:cs typeface="Arial" pitchFamily="34" charset="0"/>
            </a:rPr>
            <a:t>(edozein eremuetakoak) </a:t>
          </a:r>
          <a:r>
            <a:rPr lang="eu-ES" sz="2000" i="0" dirty="0" smtClean="0"/>
            <a:t>dituztenak.</a:t>
          </a:r>
          <a:endParaRPr lang="es-ES" sz="2000" dirty="0"/>
        </a:p>
      </dgm:t>
    </dgm:pt>
    <dgm:pt modelId="{370099FD-2907-4518-99A6-79117D1706A2}" type="parTrans" cxnId="{AF6D49FE-CC4A-4F80-A702-E781735D6FDD}">
      <dgm:prSet/>
      <dgm:spPr/>
      <dgm:t>
        <a:bodyPr/>
        <a:lstStyle/>
        <a:p>
          <a:endParaRPr lang="es-ES"/>
        </a:p>
      </dgm:t>
    </dgm:pt>
    <dgm:pt modelId="{9C6F056C-EA0D-407C-AE20-8A942C8C1BF4}" type="sibTrans" cxnId="{AF6D49FE-CC4A-4F80-A702-E781735D6FDD}">
      <dgm:prSet/>
      <dgm:spPr/>
      <dgm:t>
        <a:bodyPr/>
        <a:lstStyle/>
        <a:p>
          <a:endParaRPr lang="es-ES"/>
        </a:p>
      </dgm:t>
    </dgm:pt>
    <dgm:pt modelId="{250F2964-FB9F-4A29-BCD4-A1F27878BB8D}">
      <dgm:prSet phldrT="[Texto]" custT="1"/>
      <dgm:spPr/>
      <dgm:t>
        <a:bodyPr/>
        <a:lstStyle/>
        <a:p>
          <a:r>
            <a:rPr lang="eu-ES" sz="2000" b="1" i="0" u="sng" dirty="0" smtClean="0">
              <a:latin typeface="Arial" pitchFamily="34" charset="0"/>
              <a:cs typeface="Arial" pitchFamily="34" charset="0"/>
            </a:rPr>
            <a:t>Enpresak:</a:t>
          </a:r>
          <a:r>
            <a:rPr lang="eu-ES" sz="2000" i="0" dirty="0" smtClean="0">
              <a:latin typeface="Arial" pitchFamily="34" charset="0"/>
              <a:cs typeface="Arial" pitchFamily="34" charset="0"/>
            </a:rPr>
            <a:t> merkatuaren beharrak asetzeko, hainbat proiektu edo ideia oraindik garatzeko dituztenak. </a:t>
          </a:r>
          <a:r>
            <a:rPr lang="es-ES_tradnl" sz="2000" i="0" dirty="0" smtClean="0">
              <a:latin typeface="Arial" pitchFamily="34" charset="0"/>
              <a:cs typeface="Arial" pitchFamily="34" charset="0"/>
            </a:rPr>
            <a:t>.</a:t>
          </a:r>
          <a:endParaRPr lang="es-ES" sz="2000" dirty="0">
            <a:latin typeface="Arial" pitchFamily="34" charset="0"/>
            <a:cs typeface="Arial" pitchFamily="34" charset="0"/>
          </a:endParaRPr>
        </a:p>
      </dgm:t>
    </dgm:pt>
    <dgm:pt modelId="{815F980D-9422-46D9-8BD5-C9F2A6C6C956}" type="parTrans" cxnId="{C0C6B54F-7AFF-46A5-BD23-0FF8E5E12956}">
      <dgm:prSet/>
      <dgm:spPr/>
      <dgm:t>
        <a:bodyPr/>
        <a:lstStyle/>
        <a:p>
          <a:endParaRPr lang="es-ES"/>
        </a:p>
      </dgm:t>
    </dgm:pt>
    <dgm:pt modelId="{F859EF9F-F534-41DA-8C9A-5D6E1311C109}" type="sibTrans" cxnId="{C0C6B54F-7AFF-46A5-BD23-0FF8E5E12956}">
      <dgm:prSet/>
      <dgm:spPr/>
      <dgm:t>
        <a:bodyPr/>
        <a:lstStyle/>
        <a:p>
          <a:endParaRPr lang="es-ES"/>
        </a:p>
      </dgm:t>
    </dgm:pt>
    <dgm:pt modelId="{56AC5F28-6E77-40A3-810B-5DD3515F58BE}" type="pres">
      <dgm:prSet presAssocID="{CC3BC727-21C1-4C9C-A158-FBA029C0C9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E8956D0-9A0B-40EB-AF59-E8A7F3DCA74E}" type="pres">
      <dgm:prSet presAssocID="{45CF3719-9433-40E4-B8B2-92C288BA0D4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5442A1-F619-4F4B-894C-0B2FF6B7746C}" type="pres">
      <dgm:prSet presAssocID="{250F2964-FB9F-4A29-BCD4-A1F27878BB8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882D11F-E050-4D12-91E6-DFF5E90FC1E1}" type="presOf" srcId="{45CF3719-9433-40E4-B8B2-92C288BA0D49}" destId="{7E8956D0-9A0B-40EB-AF59-E8A7F3DCA74E}" srcOrd="0" destOrd="0" presId="urn:microsoft.com/office/officeart/2005/8/layout/arrow5"/>
    <dgm:cxn modelId="{F91D7A2E-DDDC-47A8-8491-6605825215EC}" type="presOf" srcId="{250F2964-FB9F-4A29-BCD4-A1F27878BB8D}" destId="{3F5442A1-F619-4F4B-894C-0B2FF6B7746C}" srcOrd="0" destOrd="0" presId="urn:microsoft.com/office/officeart/2005/8/layout/arrow5"/>
    <dgm:cxn modelId="{AF6D49FE-CC4A-4F80-A702-E781735D6FDD}" srcId="{CC3BC727-21C1-4C9C-A158-FBA029C0C9BE}" destId="{45CF3719-9433-40E4-B8B2-92C288BA0D49}" srcOrd="0" destOrd="0" parTransId="{370099FD-2907-4518-99A6-79117D1706A2}" sibTransId="{9C6F056C-EA0D-407C-AE20-8A942C8C1BF4}"/>
    <dgm:cxn modelId="{B1DA3E5E-BD2A-43FD-B82B-921530A52049}" type="presOf" srcId="{CC3BC727-21C1-4C9C-A158-FBA029C0C9BE}" destId="{56AC5F28-6E77-40A3-810B-5DD3515F58BE}" srcOrd="0" destOrd="0" presId="urn:microsoft.com/office/officeart/2005/8/layout/arrow5"/>
    <dgm:cxn modelId="{C0C6B54F-7AFF-46A5-BD23-0FF8E5E12956}" srcId="{CC3BC727-21C1-4C9C-A158-FBA029C0C9BE}" destId="{250F2964-FB9F-4A29-BCD4-A1F27878BB8D}" srcOrd="1" destOrd="0" parTransId="{815F980D-9422-46D9-8BD5-C9F2A6C6C956}" sibTransId="{F859EF9F-F534-41DA-8C9A-5D6E1311C109}"/>
    <dgm:cxn modelId="{032B116E-004E-45D6-B830-114E60FE0828}" type="presParOf" srcId="{56AC5F28-6E77-40A3-810B-5DD3515F58BE}" destId="{7E8956D0-9A0B-40EB-AF59-E8A7F3DCA74E}" srcOrd="0" destOrd="0" presId="urn:microsoft.com/office/officeart/2005/8/layout/arrow5"/>
    <dgm:cxn modelId="{51D8D203-3488-4D27-BD3E-BD5371EF243A}" type="presParOf" srcId="{56AC5F28-6E77-40A3-810B-5DD3515F58BE}" destId="{3F5442A1-F619-4F4B-894C-0B2FF6B7746C}" srcOrd="1" destOrd="0" presId="urn:microsoft.com/office/officeart/2005/8/layout/arrow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B0A1D-A86B-4DF4-AEB5-52559BED2806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FA1A-D85E-4B8C-8626-F2C99D8331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46580-6218-46D2-A6C0-7453AB737122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D57E9-9BE4-4EB6-8B73-5274F4B07B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22/10/2015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307183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u="sng" dirty="0" smtClean="0"/>
              <a:t>HAZI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u="sng" dirty="0" smtClean="0"/>
              <a:t>PROGRAMA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FORMAKUNTZA– PRAKTIKAK</a:t>
            </a:r>
            <a:br>
              <a:rPr lang="es-ES" dirty="0" smtClean="0"/>
            </a:br>
            <a:endParaRPr lang="es-ES" u="sng" dirty="0"/>
          </a:p>
        </p:txBody>
      </p:sp>
      <p:sp>
        <p:nvSpPr>
          <p:cNvPr id="4" name="21 Rectángulo"/>
          <p:cNvSpPr>
            <a:spLocks noChangeArrowheads="1"/>
          </p:cNvSpPr>
          <p:nvPr/>
        </p:nvSpPr>
        <p:spPr bwMode="auto">
          <a:xfrm>
            <a:off x="3714744" y="5857892"/>
            <a:ext cx="518794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Esta actuación se desarrolla en el marco de POPV FSE 2014-2020 HAZI, cofinanciado en un 50% por FSE, y la coordina GARAPEN (Asociación Vasca de Agencias de Desarrollo)</a:t>
            </a:r>
            <a:endParaRPr kumimoji="0" lang="es-ES" altLang="es-ES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5" name="Picture 27" descr="Z:\GARAPEN Kudeaketa\Administración\Logos\Logos Varios\POPV 2014-2020\Logo POPV FSE 2014-20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5857892"/>
            <a:ext cx="1352178" cy="66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Documents and Settings\User\Escritorio\ROCIO\LOGOS\logo uggasa nuev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5929330"/>
            <a:ext cx="1571636" cy="508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I.AKTIBATU</a:t>
            </a:r>
            <a:b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II. TALENTU IHESA</a:t>
            </a: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142976" y="1357298"/>
            <a:ext cx="6500858" cy="4286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>
                <a:lumMod val="85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4406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TALENTU IHESA</a:t>
            </a:r>
            <a:endParaRPr kumimoji="0" lang="es-ES" sz="2000" b="1" i="1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1" u="none" strike="noStrike" cap="none" normalizeH="0" baseline="0" dirty="0" smtClean="0">
              <a:ln>
                <a:noFill/>
              </a:ln>
              <a:solidFill>
                <a:srgbClr val="C0504D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1" u="none" strike="noStrike" cap="none" normalizeH="0" baseline="0" dirty="0" smtClean="0">
              <a:ln>
                <a:noFill/>
              </a:ln>
              <a:solidFill>
                <a:srgbClr val="C0504D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1" u="none" strike="noStrike" cap="none" normalizeH="0" baseline="0" dirty="0" smtClean="0">
              <a:ln>
                <a:noFill/>
              </a:ln>
              <a:solidFill>
                <a:srgbClr val="C0504D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1" u="none" strike="noStrike" cap="none" normalizeH="0" baseline="0" dirty="0" smtClean="0">
              <a:ln>
                <a:noFill/>
              </a:ln>
              <a:solidFill>
                <a:srgbClr val="C0504D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785918" y="2357430"/>
            <a:ext cx="2286016" cy="1500198"/>
          </a:xfrm>
          <a:prstGeom prst="rect">
            <a:avLst/>
          </a:prstGeom>
          <a:solidFill>
            <a:srgbClr val="FCF4C6"/>
          </a:solidFill>
          <a:ln w="38100">
            <a:solidFill>
              <a:srgbClr val="988207"/>
            </a:solidFill>
            <a:miter lim="800000"/>
            <a:headEnd/>
            <a:tailEnd/>
          </a:ln>
          <a:effectLst>
            <a:outerShdw dist="28398" dir="3806097" algn="ctr" rotWithShape="0">
              <a:srgbClr val="655605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Prestakuntza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teknikoa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0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(200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ordu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s-E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714876" y="2357430"/>
            <a:ext cx="2143140" cy="1500198"/>
          </a:xfrm>
          <a:prstGeom prst="rect">
            <a:avLst/>
          </a:prstGeom>
          <a:solidFill>
            <a:srgbClr val="FCF4C6"/>
          </a:solidFill>
          <a:ln w="38100">
            <a:solidFill>
              <a:srgbClr val="988207"/>
            </a:solidFill>
            <a:miter lim="800000"/>
            <a:headEnd/>
            <a:tailEnd/>
          </a:ln>
          <a:effectLst>
            <a:outerShdw dist="28398" dir="3806097" algn="ctr" rotWithShape="0">
              <a:srgbClr val="655605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Proiektuaren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garaipena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0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(150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ordu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s-E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785918" y="4214818"/>
            <a:ext cx="5072098" cy="481014"/>
          </a:xfrm>
          <a:prstGeom prst="rect">
            <a:avLst/>
          </a:prstGeom>
          <a:solidFill>
            <a:srgbClr val="FCF4C6"/>
          </a:solidFill>
          <a:ln w="38100">
            <a:solidFill>
              <a:srgbClr val="988207"/>
            </a:solidFill>
            <a:miter lim="800000"/>
            <a:headEnd/>
            <a:tailEnd/>
          </a:ln>
          <a:effectLst>
            <a:outerShdw dist="28398" dir="3806097" algn="ctr" rotWithShape="0">
              <a:srgbClr val="655605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Tutoretza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(5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ordu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ES" sz="2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9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929198"/>
            <a:ext cx="53578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00042"/>
            <a:ext cx="8358246" cy="5929354"/>
          </a:xfrm>
        </p:spPr>
        <p:txBody>
          <a:bodyPr>
            <a:normAutofit/>
          </a:bodyPr>
          <a:lstStyle/>
          <a:p>
            <a:pPr algn="ctr"/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u-ES" sz="2200" dirty="0" smtClean="0">
                <a:latin typeface="Arial" pitchFamily="34" charset="0"/>
                <a:cs typeface="Arial" pitchFamily="34" charset="0"/>
              </a:rPr>
              <a:t>Urola Garaiko Garapenerako Agentziak  </a:t>
            </a:r>
            <a:r>
              <a:rPr lang="eu-ES" sz="2200" b="1" dirty="0" smtClean="0">
                <a:latin typeface="Arial" pitchFamily="34" charset="0"/>
                <a:cs typeface="Arial" pitchFamily="34" charset="0"/>
              </a:rPr>
              <a:t>HAZI praktika-programa </a:t>
            </a:r>
            <a:r>
              <a:rPr lang="eu-ES" sz="2200" dirty="0" smtClean="0">
                <a:latin typeface="Arial" pitchFamily="34" charset="0"/>
                <a:cs typeface="Arial" pitchFamily="34" charset="0"/>
              </a:rPr>
              <a:t>abian jartzen </a:t>
            </a:r>
            <a:r>
              <a:rPr lang="eu-ES" sz="2200" dirty="0" err="1" smtClean="0">
                <a:latin typeface="Arial" pitchFamily="34" charset="0"/>
                <a:cs typeface="Arial" pitchFamily="34" charset="0"/>
              </a:rPr>
              <a:t>du</a:t>
            </a:r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pPr lvl="7">
              <a:buNone/>
            </a:pPr>
            <a:r>
              <a:rPr lang="es-ES_tradnl" sz="2200" b="1" u="sng" dirty="0" smtClean="0">
                <a:latin typeface="Arial" pitchFamily="34" charset="0"/>
                <a:cs typeface="Arial" pitchFamily="34" charset="0"/>
              </a:rPr>
              <a:t>HELBURUA:</a:t>
            </a:r>
          </a:p>
          <a:p>
            <a:pPr algn="ctr"/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u-ES" sz="2200" dirty="0" smtClean="0">
                <a:latin typeface="Arial" pitchFamily="34" charset="0"/>
                <a:cs typeface="Arial" pitchFamily="34" charset="0"/>
              </a:rPr>
              <a:t>Gazte langabetuak </a:t>
            </a:r>
            <a:r>
              <a:rPr lang="eu-ES" sz="22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u-ES" sz="2200" dirty="0" smtClean="0">
                <a:latin typeface="Arial" pitchFamily="34" charset="0"/>
                <a:cs typeface="Arial" pitchFamily="34" charset="0"/>
              </a:rPr>
              <a:t> munduan txertatzen laguntzea, beraien aktibazio profesionala bultzatu eta lan merkaturatzea errazteko.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lvl="8" algn="ctr">
              <a:buNone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ENPLEGUA LORTZEA</a:t>
            </a:r>
          </a:p>
          <a:p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4357686" y="2428868"/>
            <a:ext cx="571504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5500694" y="2428868"/>
            <a:ext cx="571504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bajo"/>
          <p:cNvSpPr/>
          <p:nvPr/>
        </p:nvSpPr>
        <p:spPr>
          <a:xfrm>
            <a:off x="6572264" y="2428868"/>
            <a:ext cx="571504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bajo"/>
          <p:cNvSpPr/>
          <p:nvPr/>
        </p:nvSpPr>
        <p:spPr>
          <a:xfrm rot="16200000">
            <a:off x="2536017" y="4893479"/>
            <a:ext cx="571504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9" y="1142985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u-ES" b="1" dirty="0" smtClean="0">
                <a:latin typeface="Arial" pitchFamily="34" charset="0"/>
                <a:cs typeface="Arial" pitchFamily="34" charset="0"/>
              </a:rPr>
              <a:t>Nori zuzendua </a:t>
            </a:r>
            <a:r>
              <a:rPr lang="eu-ES" dirty="0" err="1" smtClean="0">
                <a:latin typeface="Arial" pitchFamily="34" charset="0"/>
                <a:cs typeface="Arial" pitchFamily="34" charset="0"/>
              </a:rPr>
              <a:t>dago</a:t>
            </a:r>
            <a:endParaRPr kumimoji="0" lang="es-ES_tradnl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571472" y="785794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u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Gazteak, merkatu</a:t>
            </a:r>
            <a:r>
              <a:rPr lang="eu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laboralak</a:t>
            </a:r>
            <a:r>
              <a:rPr lang="eu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eskatzen dituen </a:t>
            </a:r>
            <a:r>
              <a:rPr lang="eu-E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konpetentzia sozio-profesional eta teknikoen</a:t>
            </a:r>
            <a:r>
              <a:rPr lang="eu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inguruan formatu. </a:t>
            </a:r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Gidari-koordinatzaile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baten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laguntzaz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sormena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lantzea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eta formula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berritzaileak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eratu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merkatu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laborala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bereganatu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ahal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izateko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None/>
            </a:pPr>
            <a:endParaRPr lang="es-ES" sz="2000" i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u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Parte-hartzaileek </a:t>
            </a:r>
            <a:r>
              <a:rPr lang="eu-E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lanpostuan bertako esperientzia </a:t>
            </a:r>
            <a:r>
              <a:rPr lang="eu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lortu ahal izatea, bakoitzari neurrira egokitutako praktika-aldi eta formakuntza tutore baten bitartez.</a:t>
            </a:r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s-ES" u="sng" dirty="0" smtClean="0"/>
              <a:t>HELBURU KONKRETUAK</a:t>
            </a:r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6929454" y="500042"/>
            <a:ext cx="17859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PERTSONAK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ENPRESAK</a:t>
            </a:r>
            <a:endParaRPr lang="es-ES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9388" lvl="1" algn="ctr">
              <a:spcBef>
                <a:spcPct val="20000"/>
              </a:spcBef>
              <a:buNone/>
            </a:pPr>
            <a:r>
              <a:rPr lang="es-ES" altLang="es-E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¿DENBORA HARTU PROGRAMA BERRIAK MARTXAN JARTZEKO?</a:t>
            </a:r>
          </a:p>
          <a:p>
            <a:pPr marL="179388" lvl="1" algn="ctr">
              <a:spcBef>
                <a:spcPct val="20000"/>
              </a:spcBef>
              <a:buNone/>
            </a:pPr>
            <a:endParaRPr lang="es-ES" altLang="es-ES" sz="2000" i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79388" lvl="1" algn="ctr">
              <a:spcBef>
                <a:spcPct val="20000"/>
              </a:spcBef>
              <a:buNone/>
            </a:pPr>
            <a:r>
              <a:rPr lang="es-ES" altLang="es-E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“Ez </a:t>
            </a:r>
            <a:r>
              <a:rPr lang="es-ES" altLang="es-ES" sz="2000" b="1" i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dago</a:t>
            </a:r>
            <a:r>
              <a:rPr lang="es-ES" altLang="es-E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000" b="1" i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denbora</a:t>
            </a:r>
            <a:r>
              <a:rPr lang="es-ES" altLang="es-E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000" b="1" i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konpetitibitatea</a:t>
            </a:r>
            <a:r>
              <a:rPr lang="es-ES" altLang="es-E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000" b="1" i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hobetzeko</a:t>
            </a:r>
            <a:r>
              <a:rPr lang="es-ES" altLang="es-E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000" b="1" i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proiektuak</a:t>
            </a:r>
            <a:r>
              <a:rPr lang="es-ES" altLang="es-E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000" b="1" i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garatzeko</a:t>
            </a:r>
            <a:r>
              <a:rPr lang="es-ES" altLang="es-ES" sz="2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lvl="0"/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altLang="es-ES" sz="2400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Negozio</a:t>
            </a: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400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aukera</a:t>
            </a: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400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berriei</a:t>
            </a: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400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aukera</a:t>
            </a: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400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eman</a:t>
            </a: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eta </a:t>
            </a:r>
            <a:r>
              <a:rPr lang="es-ES" altLang="es-ES" sz="2400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garatu</a:t>
            </a: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altLang="es-ES" sz="2400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gazte</a:t>
            </a: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400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kualifikatuen</a:t>
            </a: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altLang="es-ES" sz="2400" b="1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laguntzekin</a:t>
            </a:r>
            <a:r>
              <a:rPr lang="es-ES" altLang="es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Enpresak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gainbegiratu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hezitzaile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irudia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hartuko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dutenak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eta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garatzeke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dituzten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proiektu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/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beharretara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gazteak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txertatzea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Gaur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egun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ezinbestekoak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diren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konpetentziak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aldaketetara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egokitzapena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gatazken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kudeaketa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emozioen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gestioa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presiopean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lanegitea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bereganatu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dituzten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gazte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kualifkatuekin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lana </a:t>
            </a:r>
            <a:r>
              <a:rPr lang="es-ES" sz="2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egin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…</a:t>
            </a:r>
          </a:p>
          <a:p>
            <a:pPr lvl="0">
              <a:buNone/>
            </a:pP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endParaRPr lang="es-ES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s-ES" sz="2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 smtClean="0"/>
              <a:t>HELBURU KONKRETUAK </a:t>
            </a:r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6929454" y="500042"/>
            <a:ext cx="17859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PERTSONAK</a:t>
            </a:r>
            <a:br>
              <a:rPr lang="es-ES" b="1" dirty="0" smtClean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ENPRESAK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5 Flecha abajo"/>
          <p:cNvSpPr/>
          <p:nvPr/>
        </p:nvSpPr>
        <p:spPr>
          <a:xfrm>
            <a:off x="1857356" y="2571744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bajo"/>
          <p:cNvSpPr/>
          <p:nvPr/>
        </p:nvSpPr>
        <p:spPr>
          <a:xfrm>
            <a:off x="4286248" y="2571744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6500826" y="2643182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 marL="681228" lvl="0" indent="-571500">
              <a:buFont typeface="+mj-lt"/>
              <a:buAutoNum type="romanUcPeriod"/>
            </a:pPr>
            <a:r>
              <a:rPr lang="eu-ES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AKTIBATU</a:t>
            </a:r>
            <a:endParaRPr lang="eu-ES" b="1" u="sng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458468" lvl="3" indent="-571500" algn="just">
              <a:buClrTx/>
              <a:buFont typeface="Arial" pitchFamily="34" charset="0"/>
              <a:buChar char="•"/>
            </a:pPr>
            <a:r>
              <a:rPr lang="eu-ES" sz="2000" dirty="0" smtClean="0">
                <a:latin typeface="Arial" pitchFamily="34" charset="0"/>
                <a:cs typeface="Arial" pitchFamily="34" charset="0"/>
              </a:rPr>
              <a:t>Proiektuaren abiapuntua, non konpetentzia pertsonal eta profesionalen garapenean laguntze-prozesua hasiko da, aktibazio laborala lortzeko. Metodologia praktikoarekin. </a:t>
            </a:r>
            <a:endParaRPr lang="eu-ES" sz="2000" dirty="0" smtClean="0">
              <a:latin typeface="Arial" pitchFamily="34" charset="0"/>
              <a:cs typeface="Arial" pitchFamily="34" charset="0"/>
            </a:endParaRPr>
          </a:p>
          <a:p>
            <a:pPr marL="681228" lvl="0" indent="-571500">
              <a:buFont typeface="+mj-lt"/>
              <a:buAutoNum type="romanUcPeriod"/>
            </a:pPr>
            <a:endParaRPr lang="eu-ES" b="1" u="sng" dirty="0" smtClean="0"/>
          </a:p>
          <a:p>
            <a:pPr marL="681228" indent="-571500">
              <a:buFont typeface="+mj-lt"/>
              <a:buAutoNum type="romanUcPeriod"/>
            </a:pPr>
            <a:r>
              <a:rPr lang="eu-ES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TALENTU </a:t>
            </a:r>
            <a:r>
              <a:rPr lang="eu-ES" b="1" u="sng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IHESA</a:t>
            </a:r>
            <a:endParaRPr lang="es-ES" i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458468" lvl="3" indent="-571500" algn="just">
              <a:buClrTx/>
              <a:buFont typeface="Arial" pitchFamily="34" charset="0"/>
              <a:buChar char="•"/>
            </a:pP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Gaitasun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profesionalak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eta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laneratze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aukerak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hobetzeko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programa,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trebakuntza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teknikoak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errefortzatuz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000" u="sng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eu-E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u-ES" sz="2200" dirty="0" smtClean="0">
                <a:latin typeface="Arial" pitchFamily="34" charset="0"/>
                <a:cs typeface="Arial" pitchFamily="34" charset="0"/>
              </a:rPr>
            </a:br>
            <a:r>
              <a:rPr lang="eu-E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u-ES" sz="2200" dirty="0" smtClean="0">
                <a:latin typeface="Arial" pitchFamily="34" charset="0"/>
                <a:cs typeface="Arial" pitchFamily="34" charset="0"/>
              </a:rPr>
            </a:br>
            <a:r>
              <a:rPr lang="eu-ES" sz="22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u-ES" sz="22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u-ES" sz="2000" dirty="0" smtClean="0"/>
              <a:t> HAZI programak, 3 hilabete inguruko iraupena du eta </a:t>
            </a:r>
            <a:r>
              <a:rPr lang="eu-ES" sz="2000" u="sng" dirty="0" smtClean="0"/>
              <a:t>2 fasetan</a:t>
            </a:r>
            <a:r>
              <a:rPr lang="eu-ES" sz="2000" dirty="0" smtClean="0"/>
              <a:t> banatzen da:</a:t>
            </a:r>
            <a:r>
              <a:rPr lang="es-ES" sz="2000" i="1" dirty="0" smtClean="0"/>
              <a:t/>
            </a:r>
            <a:br>
              <a:rPr lang="es-ES" sz="2000" i="1" dirty="0" smtClean="0"/>
            </a:br>
            <a:r>
              <a:rPr lang="es-ES" i="1" dirty="0" smtClean="0"/>
              <a:t/>
            </a:r>
            <a:br>
              <a:rPr lang="es-ES" i="1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eu-ES" sz="24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Formakuntza Integrala (50 ordu)</a:t>
            </a:r>
            <a:r>
              <a:rPr lang="eu-E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u-ES" sz="2400" dirty="0" smtClean="0">
                <a:latin typeface="Arial" pitchFamily="34" charset="0"/>
                <a:cs typeface="Arial" pitchFamily="34" charset="0"/>
              </a:rPr>
              <a:t>Pertsonaren alderdi guztiak (kognitiboa, emozionala eta fisikoa) lantzeko formakuntza teoriko-praktikoa, honek konpetentzia pertsonalaren garapenean eta merkatu laboralean kokatzea lagunduko duelarik.</a:t>
            </a:r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u-ES" sz="24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Talde Autokudeatuta (30 ordu)</a:t>
            </a:r>
            <a:r>
              <a:rPr lang="eu-E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u-ES" sz="2400" dirty="0" smtClean="0">
                <a:latin typeface="Arial" pitchFamily="34" charset="0"/>
                <a:cs typeface="Arial" pitchFamily="34" charset="0"/>
              </a:rPr>
              <a:t>Partehartzaileak beraien artean kooperatu eta parte-hartzen duten espazioa izango da. Enpleguarekin erlazionatuak dauden eremuetako ezagutzak areagotzeko aukera izango dute, pertsona “gidari” baten laguntzarekin.</a:t>
            </a:r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eu-ES" sz="24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Banakako tutoretzak (5 ordu</a:t>
            </a:r>
            <a:r>
              <a:rPr lang="eu-E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u-ES" sz="2400" dirty="0" smtClean="0">
                <a:latin typeface="Arial" pitchFamily="34" charset="0"/>
                <a:cs typeface="Arial" pitchFamily="34" charset="0"/>
              </a:rPr>
              <a:t>helburuaren definiziorako</a:t>
            </a:r>
            <a:r>
              <a:rPr lang="eu-E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u-ES" sz="2400" dirty="0" smtClean="0">
                <a:latin typeface="Arial" pitchFamily="34" charset="0"/>
                <a:cs typeface="Arial" pitchFamily="34" charset="0"/>
              </a:rPr>
              <a:t>norbanako jarraipena eta prozesu orokorraren eboluzioaren balorazioa egiteko.</a:t>
            </a:r>
            <a:endParaRPr lang="es-ES" sz="2400" i="1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indent="-857250" algn="r"/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I.AKTIBATU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II. TALENTU IHESA</a:t>
            </a:r>
            <a:endParaRPr lang="es-ES" sz="20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I.AKTIBATU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II. TALENTU IHESA</a:t>
            </a:r>
            <a:endParaRPr lang="es-ES" sz="20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071538" y="1500174"/>
            <a:ext cx="6500858" cy="4214842"/>
          </a:xfrm>
          <a:prstGeom prst="roundRect">
            <a:avLst>
              <a:gd name="adj" fmla="val 16667"/>
            </a:avLst>
          </a:prstGeom>
          <a:solidFill>
            <a:srgbClr val="6EA0B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32515C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AKTIBATU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s-ES" sz="1200" b="1" dirty="0" smtClean="0">
              <a:solidFill>
                <a:srgbClr val="C0504D"/>
              </a:solidFill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714480" y="4929198"/>
            <a:ext cx="4938721" cy="428628"/>
          </a:xfrm>
          <a:prstGeom prst="rightArrow">
            <a:avLst>
              <a:gd name="adj1" fmla="val 50000"/>
              <a:gd name="adj2" fmla="val 465476"/>
            </a:avLst>
          </a:prstGeom>
          <a:solidFill>
            <a:srgbClr val="CCAF0A"/>
          </a:solidFill>
          <a:ln w="38100">
            <a:solidFill>
              <a:srgbClr val="988207"/>
            </a:solidFill>
            <a:miter lim="800000"/>
            <a:headEnd/>
            <a:tailEnd/>
          </a:ln>
          <a:effectLst>
            <a:outerShdw dist="28398" dir="3806097" algn="ctr" rotWithShape="0">
              <a:srgbClr val="655605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714480" y="2428868"/>
            <a:ext cx="2314581" cy="1409704"/>
          </a:xfrm>
          <a:prstGeom prst="rect">
            <a:avLst/>
          </a:prstGeom>
          <a:solidFill>
            <a:srgbClr val="FCF4C6"/>
          </a:solidFill>
          <a:ln w="38100">
            <a:solidFill>
              <a:srgbClr val="988207"/>
            </a:solidFill>
            <a:miter lim="800000"/>
            <a:headEnd/>
            <a:tailEnd/>
          </a:ln>
          <a:effectLst>
            <a:outerShdw dist="28398" dir="3806097" algn="ctr" rotWithShape="0">
              <a:srgbClr val="655605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u-ES" sz="2000" b="1" dirty="0" smtClean="0">
                <a:latin typeface="Arial" pitchFamily="34" charset="0"/>
                <a:cs typeface="Arial" pitchFamily="34" charset="0"/>
              </a:rPr>
              <a:t>Formakuntza integrala</a:t>
            </a:r>
          </a:p>
          <a:p>
            <a:pPr algn="ctr"/>
            <a:endParaRPr lang="es-ES" sz="20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(50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ordu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s-E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572000" y="2428868"/>
            <a:ext cx="2243143" cy="1409704"/>
          </a:xfrm>
          <a:prstGeom prst="rect">
            <a:avLst/>
          </a:prstGeom>
          <a:solidFill>
            <a:srgbClr val="FCF4C6"/>
          </a:solidFill>
          <a:ln w="38100">
            <a:solidFill>
              <a:srgbClr val="988207"/>
            </a:solidFill>
            <a:miter lim="800000"/>
            <a:headEnd/>
            <a:tailEnd/>
          </a:ln>
          <a:effectLst>
            <a:outerShdw dist="28398" dir="3806097" algn="ctr" rotWithShape="0">
              <a:srgbClr val="655605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Talde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autokudeatua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ordu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714480" y="4286256"/>
            <a:ext cx="5072098" cy="428628"/>
          </a:xfrm>
          <a:prstGeom prst="rect">
            <a:avLst/>
          </a:prstGeom>
          <a:solidFill>
            <a:srgbClr val="FCF4C6"/>
          </a:solidFill>
          <a:ln w="38100">
            <a:solidFill>
              <a:srgbClr val="988207"/>
            </a:solidFill>
            <a:miter lim="800000"/>
            <a:headEnd/>
            <a:tailEnd/>
          </a:ln>
          <a:effectLst>
            <a:outerShdw dist="28398" dir="3806097" algn="ctr" rotWithShape="0">
              <a:srgbClr val="655605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Banakako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jarraipena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(5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ordu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s-ES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14348" y="1643050"/>
            <a:ext cx="7829576" cy="4162250"/>
          </a:xfrm>
        </p:spPr>
        <p:txBody>
          <a:bodyPr>
            <a:normAutofit fontScale="850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u-ES" sz="26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Formakuntza espezializatua (200 ordu)</a:t>
            </a:r>
            <a:r>
              <a:rPr lang="eu-ES" sz="2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u-ES" sz="2600" dirty="0" smtClean="0">
                <a:latin typeface="Arial" pitchFamily="34" charset="0"/>
                <a:cs typeface="Arial" pitchFamily="34" charset="0"/>
              </a:rPr>
              <a:t>enpresan proiektua garatu ahal izateko trebakuntza teknikoa, parte-hartzaileak beharrezkoak diren ezagutza espezifikoak bereganatu ahal izateko eta eskualdeko enpresen beharrei erantzuna eman ahal </a:t>
            </a:r>
            <a:r>
              <a:rPr lang="eu-ES" sz="2600" dirty="0" smtClean="0">
                <a:latin typeface="Arial" pitchFamily="34" charset="0"/>
                <a:cs typeface="Arial" pitchFamily="34" charset="0"/>
              </a:rPr>
              <a:t>izateko.</a:t>
            </a:r>
            <a:r>
              <a:rPr lang="es-ES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u-ES" sz="2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Komunikazioan </a:t>
            </a:r>
            <a:r>
              <a:rPr lang="eu-ES" sz="2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eta Barne-Antolaketa</a:t>
            </a:r>
            <a:r>
              <a:rPr lang="eu-ES" sz="2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-ren </a:t>
            </a:r>
            <a:r>
              <a:rPr lang="eu-ES" sz="2600" dirty="0" smtClean="0">
                <a:latin typeface="Arial" pitchFamily="34" charset="0"/>
                <a:cs typeface="Arial" pitchFamily="34" charset="0"/>
              </a:rPr>
              <a:t>inguruko formakuntzak aurre ikusten dira</a:t>
            </a:r>
            <a:r>
              <a:rPr lang="eu-ES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endParaRPr lang="es-ES" sz="2600" i="1" dirty="0" smtClean="0">
              <a:latin typeface="Arial" pitchFamily="34" charset="0"/>
              <a:cs typeface="Arial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u-ES" sz="26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Proiektuaren Garapena enpresan (150-200 ordu)</a:t>
            </a:r>
            <a:r>
              <a:rPr lang="eu-ES" sz="2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u-ES" sz="2600" dirty="0" smtClean="0">
                <a:latin typeface="Arial" pitchFamily="34" charset="0"/>
                <a:cs typeface="Arial" pitchFamily="34" charset="0"/>
              </a:rPr>
              <a:t>Formakuntza </a:t>
            </a:r>
            <a:r>
              <a:rPr lang="eu-ES" sz="2600" dirty="0" smtClean="0">
                <a:latin typeface="Arial" pitchFamily="34" charset="0"/>
                <a:cs typeface="Arial" pitchFamily="34" charset="0"/>
              </a:rPr>
              <a:t>espezializatuarekin bat eginda, enpresan bertan Proiektuaren Garapena martxan jartzen da, </a:t>
            </a:r>
            <a:r>
              <a:rPr lang="eu-ES" sz="2600" b="1" dirty="0" smtClean="0">
                <a:latin typeface="Arial" pitchFamily="34" charset="0"/>
                <a:cs typeface="Arial" pitchFamily="34" charset="0"/>
              </a:rPr>
              <a:t>banakako edo taldekako</a:t>
            </a:r>
            <a:r>
              <a:rPr lang="eu-E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u-ES" sz="2600" b="1" dirty="0" smtClean="0">
                <a:latin typeface="Arial" pitchFamily="34" charset="0"/>
                <a:cs typeface="Arial" pitchFamily="34" charset="0"/>
              </a:rPr>
              <a:t>tutoretzaren</a:t>
            </a:r>
            <a:r>
              <a:rPr lang="eu-ES" sz="2600" dirty="0" smtClean="0">
                <a:latin typeface="Arial" pitchFamily="34" charset="0"/>
                <a:cs typeface="Arial" pitchFamily="34" charset="0"/>
              </a:rPr>
              <a:t> laguntzarekin, </a:t>
            </a:r>
            <a:r>
              <a:rPr lang="eu-ES" sz="2600" b="1" dirty="0" smtClean="0">
                <a:latin typeface="Arial" pitchFamily="34" charset="0"/>
                <a:cs typeface="Arial" pitchFamily="34" charset="0"/>
              </a:rPr>
              <a:t>pertsona bakoitzari 5 orduko</a:t>
            </a:r>
            <a:r>
              <a:rPr lang="eu-ES" sz="2600" dirty="0" smtClean="0">
                <a:latin typeface="Arial" pitchFamily="34" charset="0"/>
                <a:cs typeface="Arial" pitchFamily="34" charset="0"/>
              </a:rPr>
              <a:t> jarraipena dagokiolarik. </a:t>
            </a:r>
            <a:endParaRPr lang="es-ES" sz="2600" i="1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I.AKTIBATU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II. TALENTU IHESA</a:t>
            </a: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429</Words>
  <PresentationFormat>Presentación en pantalla (4:3)</PresentationFormat>
  <Paragraphs>83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          HAZI PROGRAMA  FORMAKUNTZA– PRAKTIKAK </vt:lpstr>
      <vt:lpstr>Diapositiva 2</vt:lpstr>
      <vt:lpstr>Diapositiva 3</vt:lpstr>
      <vt:lpstr>HELBURU KONKRETUAK </vt:lpstr>
      <vt:lpstr>HELBURU KONKRETUAK  </vt:lpstr>
      <vt:lpstr>    HAZI programak, 3 hilabete inguruko iraupena du eta 2 fasetan banatzen da:  </vt:lpstr>
      <vt:lpstr>I.AKTIBATU II. TALENTU IHESA</vt:lpstr>
      <vt:lpstr>I.AKTIBATU II. TALENTU IHESA</vt:lpstr>
      <vt:lpstr>I.AKTIBATU II. TALENTU IHESA</vt:lpstr>
      <vt:lpstr>I.AKTIBATU II. TALENTU IHESA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FORMACIÓN – PRÁCTICAS HAZI</dc:title>
  <cp:lastModifiedBy>Usuario</cp:lastModifiedBy>
  <cp:revision>97</cp:revision>
  <dcterms:modified xsi:type="dcterms:W3CDTF">2015-10-22T08:07:56Z</dcterms:modified>
</cp:coreProperties>
</file>